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65" r:id="rId11"/>
    <p:sldId id="266" r:id="rId12"/>
    <p:sldId id="268" r:id="rId13"/>
    <p:sldId id="277" r:id="rId14"/>
    <p:sldId id="278" r:id="rId15"/>
    <p:sldId id="270" r:id="rId16"/>
    <p:sldId id="272" r:id="rId17"/>
    <p:sldId id="273" r:id="rId18"/>
    <p:sldId id="274" r:id="rId19"/>
    <p:sldId id="279" r:id="rId20"/>
    <p:sldId id="275" r:id="rId21"/>
    <p:sldId id="280" r:id="rId22"/>
    <p:sldId id="276" r:id="rId23"/>
  </p:sldIdLst>
  <p:sldSz cx="9601200" cy="6629400"/>
  <p:notesSz cx="9601200" cy="6629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724"/>
    <a:srgbClr val="3E024E"/>
    <a:srgbClr val="534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3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90" y="2055114"/>
            <a:ext cx="8161020" cy="13921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3712464"/>
            <a:ext cx="6720840" cy="165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1524762"/>
            <a:ext cx="4176522" cy="437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8" y="1524762"/>
            <a:ext cx="4176522" cy="437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43299"/>
            <a:ext cx="9601200" cy="3086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895564"/>
            <a:ext cx="9601200" cy="3733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0060" y="265176"/>
            <a:ext cx="8641080" cy="1060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060" y="1524762"/>
            <a:ext cx="8641080" cy="437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4408" y="6165342"/>
            <a:ext cx="3072384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060" y="6165342"/>
            <a:ext cx="2208276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12864" y="6165342"/>
            <a:ext cx="2208276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edermanageracademy.it" TargetMode="External"/><Relationship Id="rId2" Type="http://schemas.openxmlformats.org/officeDocument/2006/relationships/hyperlink" Target="Scheda_iscrizione_2021.doc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a.tulli@federmanageracademy.it" TargetMode="External"/><Relationship Id="rId2" Type="http://schemas.openxmlformats.org/officeDocument/2006/relationships/hyperlink" Target="mailto:info@federmanageracademy.i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mailto:info@federmanageracademy.it" TargetMode="External"/><Relationship Id="rId4" Type="http://schemas.openxmlformats.org/officeDocument/2006/relationships/hyperlink" Target="http://www.federmanageracademy.i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Descargar la imagen en teléfono: Paisaje, Los campos, Trigo, gratis. 10336.">
            <a:extLst>
              <a:ext uri="{FF2B5EF4-FFF2-40B4-BE49-F238E27FC236}">
                <a16:creationId xmlns:a16="http://schemas.microsoft.com/office/drawing/2014/main" xmlns="" id="{CCB52069-2B49-4C60-86F6-50E237C9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6"/>
          <a:stretch/>
        </p:blipFill>
        <p:spPr bwMode="auto">
          <a:xfrm>
            <a:off x="-12981" y="1333501"/>
            <a:ext cx="9601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D6997FB-21F1-4739-A595-0CCD689B60C8}"/>
              </a:ext>
            </a:extLst>
          </p:cNvPr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1" y="0"/>
            <a:ext cx="9626373" cy="328022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62000" y="1721858"/>
            <a:ext cx="8540108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3600" b="1" spc="-5" dirty="0">
                <a:solidFill>
                  <a:schemeClr val="bg1"/>
                </a:solidFill>
                <a:latin typeface="Copperplate Gothic Light"/>
                <a:cs typeface="Copperplate Gothic Light"/>
              </a:rPr>
              <a:t>Da Gettysburg alla ripresa:</a:t>
            </a:r>
            <a:endParaRPr sz="3600" b="1" dirty="0">
              <a:solidFill>
                <a:schemeClr val="bg1"/>
              </a:solidFill>
              <a:latin typeface="Copperplate Gothic Light"/>
              <a:cs typeface="Copperplate Gothic Light"/>
            </a:endParaRPr>
          </a:p>
          <a:p>
            <a:pPr marL="3175" algn="ctr">
              <a:lnSpc>
                <a:spcPts val="3345"/>
              </a:lnSpc>
              <a:spcBef>
                <a:spcPts val="40"/>
              </a:spcBef>
            </a:pPr>
            <a:r>
              <a:rPr lang="it-IT" sz="2800" b="1" spc="-5" dirty="0">
                <a:solidFill>
                  <a:schemeClr val="bg1"/>
                </a:solidFill>
                <a:latin typeface="Copperplate Gothic Light"/>
                <a:cs typeface="Copperplate Gothic Light"/>
              </a:rPr>
              <a:t>strumenti per affrontare </a:t>
            </a:r>
            <a:br>
              <a:rPr lang="it-IT" sz="2800" b="1" spc="-5" dirty="0">
                <a:solidFill>
                  <a:schemeClr val="bg1"/>
                </a:solidFill>
                <a:latin typeface="Copperplate Gothic Light"/>
                <a:cs typeface="Copperplate Gothic Light"/>
              </a:rPr>
            </a:br>
            <a:r>
              <a:rPr lang="it-IT" sz="2800" b="1" spc="-5" dirty="0">
                <a:solidFill>
                  <a:schemeClr val="bg1"/>
                </a:solidFill>
                <a:latin typeface="Copperplate Gothic Light"/>
                <a:cs typeface="Copperplate Gothic Light"/>
              </a:rPr>
              <a:t>la «battaglia 2021» delle aziende</a:t>
            </a:r>
          </a:p>
          <a:p>
            <a:pPr marL="3175" algn="ctr">
              <a:lnSpc>
                <a:spcPts val="3345"/>
              </a:lnSpc>
              <a:spcBef>
                <a:spcPts val="40"/>
              </a:spcBef>
            </a:pPr>
            <a:endParaRPr lang="it-IT" sz="2800" b="1" spc="-5" dirty="0">
              <a:solidFill>
                <a:srgbClr val="001F5F"/>
              </a:solidFill>
              <a:latin typeface="Copperplate Gothic Light"/>
              <a:cs typeface="Copperplate Gothic Light"/>
            </a:endParaRPr>
          </a:p>
          <a:p>
            <a:pPr marL="3175" algn="ctr">
              <a:lnSpc>
                <a:spcPts val="3345"/>
              </a:lnSpc>
              <a:spcBef>
                <a:spcPts val="40"/>
              </a:spcBef>
            </a:pPr>
            <a:r>
              <a:rPr lang="it-IT" sz="3200" b="1" spc="-5" dirty="0">
                <a:solidFill>
                  <a:schemeClr val="bg1"/>
                </a:solidFill>
                <a:latin typeface="Copperplate Gothic Light"/>
                <a:cs typeface="Copperplate Gothic Light"/>
              </a:rPr>
              <a:t>Web workshop gennaio – marzo 2021</a:t>
            </a:r>
            <a:endParaRPr sz="3200" b="1" dirty="0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233BA677-09F1-45FC-AB79-73C8D03DC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94" y="190500"/>
            <a:ext cx="3442449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82168" y="2301909"/>
            <a:ext cx="8763000" cy="5482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Elena Giannino,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 e coach presso aziende con Certificazione in Executive e Team Coach ICF (International Coach Federation) e AICP (Associazione Italiana Coaching Professionale). Trainer e facilitatore col metodo “Creative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Solving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dell’Università di Buffalo.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Proporre un’azione di sostegno nell’imparare a gestire e supportare efficacemente i propri collaboratori secondo i principi del coaching e del team coaching, riuscendo ad aumentare la motivazione, impattando sulle relazioni.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Offrire spunti sugli strumenti per prendersi cura di sé e dalla propria parte emotiva, per poi prendersi cura del proprio team attivando quei processi “rigenerativi” che, contro l’ansia e lo stress, ma anche contro la semplice disattenzione, conducano a risultati extra ordinari.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Illustrare il metodo di coaching trasformazionale per facilitare la reinterpretazione dei problemi e trasformarli in soluzioni efficaci, azioni resilienti e funzionali ad un incremento delle performance.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Costruire la “tana del diavolo” per sostenere i collaboratori e dare motivazione: strumenti di coaching e team coaching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FEE6EDE-4A29-4EF0-BD27-7728BF070920}"/>
              </a:ext>
            </a:extLst>
          </p:cNvPr>
          <p:cNvSpPr txBox="1"/>
          <p:nvPr/>
        </p:nvSpPr>
        <p:spPr>
          <a:xfrm>
            <a:off x="563880" y="1714500"/>
            <a:ext cx="480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febbraio </a:t>
            </a:r>
            <a:r>
              <a:rPr lang="it-IT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16,30 – 18,30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48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63118" y="1562100"/>
            <a:ext cx="8763000" cy="6471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Calare le metodologie di cui sopra nei processi di cambiamento e complessità in cui ci si trova ad operare a causa della pandemia, con un’azione sia a livello individuale che per la crescita di un team.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principali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Coaching e team coaching: caratteristiche generali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Applicazioni pratiche di coaching e team coaching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tecniche e gli strumenti più significativi del coaching per aumentare la motivazione individuale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Una partita diversa: la motivazione del team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Applicazione del processo di coaching a situazioni aziendali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 già sperimentati con successo in diverse realtà aziendali. In particolare le </a:t>
            </a:r>
            <a:r>
              <a:rPr lang="it-IT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history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di: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coaching al Direttore Generale di un’azienda del settore alimentare;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team coaching ai dirigenti di azienda del settore manifatturiero;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coaching e team coaching al DG e ai dirigenti di un ente pubblico economico.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Costruire la “tana del diavolo” per sostenere i collaboratori e dare motivazione: strumenti di coaching e team coaching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7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63880" y="2238467"/>
            <a:ext cx="8763000" cy="442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Pierluigi Vessio,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Partner di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Teikoslab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 consulente di direzione ed executive coach con la certificazione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internaz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della Society of NLP (USA),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docente in varie Business School in Sales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Mgmt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Leadership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Gestire il team e la persona, con una leadership Agile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Guidare, ingaggiare e tranquillizzare la persona ed il team a distanza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Impostare nuovi modelli di relazione e comunicazione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Passare da una relazione quotidiana, di persona, ad una relazione e comunicazione mediata dal mezzo digitale e a distanza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Controllare e coordinare le attività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Passare dal controllo di persona su presenza ed attività, alla definizione di nuove metriche e a un controllo remoto sui risultati </a:t>
            </a: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non si “vede” la battaglia: come gestire un team a distanza, fra empatia e monitoraggio delle performance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FEE6EDE-4A29-4EF0-BD27-7728BF070920}"/>
              </a:ext>
            </a:extLst>
          </p:cNvPr>
          <p:cNvSpPr txBox="1"/>
          <p:nvPr/>
        </p:nvSpPr>
        <p:spPr>
          <a:xfrm>
            <a:off x="563880" y="1714500"/>
            <a:ext cx="480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febbraio </a:t>
            </a:r>
            <a:r>
              <a:rPr lang="it-IT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16,30 – 18,30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09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463296" y="1638300"/>
            <a:ext cx="8763000" cy="512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principali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mindset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heartset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del leader Agile: </a:t>
            </a:r>
          </a:p>
          <a:p>
            <a:pPr marL="542925" indent="-276225"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Perché un bravo leader in presenza non è detto che lo sia anche in remoto </a:t>
            </a:r>
          </a:p>
          <a:p>
            <a:pPr marL="542925" indent="-276225"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 capo a coach: intraprendere un percorso di consapevolezza </a:t>
            </a:r>
          </a:p>
          <a:p>
            <a:pPr marL="542925" indent="-276225"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Mantenere connessione, focus e produttività anche a distanza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Gestire il team e le persone secondo la formula delle 3E di Chester Elton: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Engagement: Creare attaccamento all’azienda e disponibilità a fare uno sforzo in più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Enablement: Autorizzare e stimolare a prendere decisioni autonome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Empowerment: Generare un sentimento diffuso di benessere e alti livelli di energia</a:t>
            </a:r>
          </a:p>
          <a:p>
            <a:pPr marL="542925" indent="-276225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Fiducia come nuova valuta: 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Semplificare e rendere più chiari i processi e le responsabilità 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Strutturare la delega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Velocizzare il processo decisionale in autonomia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Nuove regole di disponibilità: quando? Per quanto tempo?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non si “vede” la battaglia: come gestire un team a distanza, fra empatia e monitoraggio delle performance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6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463296" y="1711465"/>
            <a:ext cx="8763000" cy="3330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Cultura dei risultati vs cultura delle attività: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Maggiore allineamento delle aspettative capo - collaboratore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Definire nuovi obiettivi e indicatori di performance</a:t>
            </a:r>
          </a:p>
          <a:p>
            <a:pPr marL="542925" indent="-276225">
              <a:lnSpc>
                <a:spcPct val="107000"/>
              </a:lnSpc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Strumenti di gestione e misurazione della performance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 Trend Spa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non si “vede” la battaglia: come gestire un team a distanza, fra empatia e monitoraggio delle performance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63880" y="2247900"/>
            <a:ext cx="8763000" cy="4750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Woody </a:t>
            </a:r>
            <a:r>
              <a:rPr lang="it-IT" sz="1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Wade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Director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Wade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Company SA (Svizzera), già membro del World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Forum, autore di numerose pubblicazioni tra cui </a:t>
            </a: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“Scenario Planning: A Field Guide to the Future”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Webinar covers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brief introduction explaining why it is important – especially in times of uncertainty (like now!) – to visualize how your strategic landscape could evolve in different directions, potentially creating very different futures for your business.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step-by-step demonstration of the process of scenario planning – a structured methodology for picturing realistic future change, allowing you to foresee alternative landscapes in which your business might find itself in the next 1-3 years.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practical considerations of scenario planning: What would these possible scenarios mean for you?  What opportunities – and challenges would they present for your business?  What would you need to succeed in each scenario?  How can you prepare now?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Wade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Scenario Planning: un </a:t>
            </a:r>
            <a:r>
              <a:rPr lang="it-IT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foresight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4 scenari per costruire la ripresa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FEE6EDE-4A29-4EF0-BD27-7728BF070920}"/>
              </a:ext>
            </a:extLst>
          </p:cNvPr>
          <p:cNvSpPr txBox="1"/>
          <p:nvPr/>
        </p:nvSpPr>
        <p:spPr>
          <a:xfrm>
            <a:off x="563880" y="1714500"/>
            <a:ext cx="480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marzo </a:t>
            </a:r>
            <a:r>
              <a:rPr lang="it-IT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16,30 – 18,30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411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493776" y="1485900"/>
            <a:ext cx="8763000" cy="495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you will benefit from participating in the Webinar:</a:t>
            </a: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add a powerful new tool to your management toolkit: scenario planning.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gain a highly practical way to think about future change – a very different approach from the conventional way most decision makers think.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learn how to identify the critical uncertainties in your current environment that have the greatest potential to affect your future.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see how different futures that might materialize each represent different opportunities that you could exploit – and challenges that you should be ready to tackle.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better understand the importance of having a flexible strategy that can adapt to different scenarios.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learn a technique that is an important aspect of the risk management mindset that all responsible managers should embrace.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learn how to define strategic responses for different future scenarios.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Wade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Scenario Planning: un </a:t>
            </a:r>
            <a:r>
              <a:rPr lang="it-IT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foresight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4 scenari per costruire la ripresa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4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82168" y="1714500"/>
            <a:ext cx="8763000" cy="406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master a valuable methodology that you apply throughout your entire career – whenever you are planning for the future.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learn how to have a fully forward-looking approach, minimizing the contamination of past experiences or biases.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Q&amp;A, </a:t>
            </a: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Stefano Ravera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Partner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italiano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Wade,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interverrà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rispondere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domande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sull’applicabilità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scenario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italiano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prima </a:t>
            </a:r>
            <a:r>
              <a:rPr lang="en-US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web workshop, </a:t>
            </a:r>
            <a:r>
              <a:rPr lang="en-US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condotta</a:t>
            </a: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Wade, </a:t>
            </a:r>
            <a:r>
              <a:rPr lang="en-US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terrà</a:t>
            </a: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lingua inglese</a:t>
            </a: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Wade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Scenario Planning: un </a:t>
            </a:r>
            <a:r>
              <a:rPr lang="it-IT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foresight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4 scenari per costruire la ripresa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0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82168" y="1866900"/>
            <a:ext cx="8763000" cy="3902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Alberto Pastore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Professore ordinario di Economia e gestione delle imprese presso la Facoltà di Economia, Università La Sapienza di Roma</a:t>
            </a:r>
            <a:endParaRPr lang="it-IT" sz="16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principali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Il framework generale della Sostenibilità nell'ottica del business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L'urgenza della Sostenibilità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Strategia d'impresa e Sostenibilità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Imprenditoria sociale e società Benefit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Corporate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Reporting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Leadership - Gestire il cambiamento per la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Sostenibilità nella prospettiva del business (</a:t>
            </a:r>
            <a:r>
              <a:rPr lang="it-IT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corso in eLearning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9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82168" y="1866900"/>
            <a:ext cx="8763000" cy="3536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Alberto Mattiacci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Professore ordinario di Marketing presso la Facoltà di Economia, Università La Sapienza di Roma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principali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Una nuova prospettiva sul marketing: fare mercato non è vendere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È una moda passeggera? La sostenibilità è una risposta alle crisi sistemiche del XXI secolo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Riguarda la mia azienda? La sostenibilità cambia la domanda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Cosa dicono i consumatori? La sostenibilità risponde a valori emergenti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Come indirizzare l'azienda verso la sostenibilità? Il marketing offre un contributo importante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Cosa mi porto a casa? I tre messaggi fondamentali</a:t>
            </a:r>
            <a:r>
              <a:rPr lang="it-IT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Sostenibilità e il nostro futuro: una prospettiva di marketing (corso in eLearning)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8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655320" y="1247082"/>
            <a:ext cx="8525256" cy="413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Inutile nasconderselo: dopo un 2020 durissimo per molte aziende, entriamo in una nuova battaglia, che come Academy abbiamo visto nella metafora di una delle battaglie più importanti della storia moderna. A Gettysburg vi fu la resistenza decisiva che permise la </a:t>
            </a:r>
            <a:r>
              <a:rPr lang="it-IT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costruzione di un nuovo mondo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oggi serve a tutti noi, e in quella piana della Pennsylvania vi fu anche un fatto meno noto ma importante: pochi alberi e rocce chiamati “</a:t>
            </a:r>
            <a:r>
              <a:rPr lang="it-IT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Tana del diavolo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la cui immagine fa da sfondo alla brochure - furono sufficienti per creare un piccolo improvvisato ospedale da campo, che salvò molte vite in quella carneficina.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per vincere la battaglia </a:t>
            </a:r>
            <a:r>
              <a:rPr lang="it-IT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servono riflessioni sul digitale e l’Agile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sugli scenari e la sostenibilità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anche </a:t>
            </a:r>
            <a:r>
              <a:rPr lang="it-IT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momenti per “curare” i nostri collaboratori più demotivati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per far sentire anche “a distanza” uno spirito di </a:t>
            </a:r>
            <a:r>
              <a:rPr lang="it-IT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porti a risultati. Su entrambi questi versanti, vi offriamo momenti di confronto con specialisti di elevata seniority e impegnati da mesi nella </a:t>
            </a:r>
            <a:r>
              <a:rPr lang="it-IT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Gettysburg di molte aziende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due ospiti internazionali e i corsi eLearning di due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ottim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docenti di uno dei più importanti atenei d’Europa: essi offrono una prospettiva funzionale ai valori ma anche alla crescita del business, vale a dire la prospettiva della sostenibilità e di un grande cantiere di soluzioni che innovano il modo tradizionale di fare impresa. Vi aspettiamo!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16DF9C1-1246-4364-91A5-73A1D43B333D}"/>
              </a:ext>
            </a:extLst>
          </p:cNvPr>
          <p:cNvSpPr/>
          <p:nvPr/>
        </p:nvSpPr>
        <p:spPr>
          <a:xfrm>
            <a:off x="685800" y="190500"/>
            <a:ext cx="8525256" cy="796549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4400" b="1" dirty="0">
                <a:solidFill>
                  <a:prstClr val="white"/>
                </a:solidFill>
                <a:latin typeface="Calibri Light" panose="020F0302020204030204"/>
              </a:rPr>
              <a:t>Il percorso</a:t>
            </a:r>
            <a:endParaRPr lang="it-IT" dirty="0">
              <a:solidFill>
                <a:srgbClr val="FBA826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BB66D04-4982-478A-AB93-8191E0970385}"/>
              </a:ext>
            </a:extLst>
          </p:cNvPr>
          <p:cNvSpPr txBox="1"/>
          <p:nvPr/>
        </p:nvSpPr>
        <p:spPr>
          <a:xfrm>
            <a:off x="640080" y="5815186"/>
            <a:ext cx="354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Il Presidente di Federmanager Academy</a:t>
            </a:r>
            <a:br>
              <a:rPr lang="it-IT" sz="1600" dirty="0">
                <a:solidFill>
                  <a:srgbClr val="002060"/>
                </a:solidFill>
              </a:rPr>
            </a:br>
            <a:r>
              <a:rPr lang="it-IT" sz="1600" i="1" dirty="0">
                <a:solidFill>
                  <a:srgbClr val="002060"/>
                </a:solidFill>
              </a:rPr>
              <a:t>Gianluca Schiavi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F37FAFF-760F-4A6E-8A9B-651FC2466E79}"/>
              </a:ext>
            </a:extLst>
          </p:cNvPr>
          <p:cNvSpPr txBox="1"/>
          <p:nvPr/>
        </p:nvSpPr>
        <p:spPr>
          <a:xfrm>
            <a:off x="5443730" y="5815185"/>
            <a:ext cx="354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Il Direttore di Federmanager Academy</a:t>
            </a:r>
            <a:br>
              <a:rPr lang="it-IT" sz="1600" dirty="0">
                <a:solidFill>
                  <a:srgbClr val="002060"/>
                </a:solidFill>
              </a:rPr>
            </a:br>
            <a:r>
              <a:rPr lang="it-IT" sz="1600" i="1" dirty="0">
                <a:solidFill>
                  <a:srgbClr val="002060"/>
                </a:solidFill>
              </a:rPr>
              <a:t>Federico Mioni</a:t>
            </a:r>
          </a:p>
        </p:txBody>
      </p:sp>
    </p:spTree>
    <p:extLst>
      <p:ext uri="{BB962C8B-B14F-4D97-AF65-F5344CB8AC3E}">
        <p14:creationId xmlns:p14="http://schemas.microsoft.com/office/powerpoint/2010/main" val="163933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437030" y="1312823"/>
            <a:ext cx="8763000" cy="4847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</a:rPr>
              <a:t>I </a:t>
            </a:r>
            <a:r>
              <a:rPr lang="it-IT" sz="1400" dirty="0">
                <a:solidFill>
                  <a:srgbClr val="002060"/>
                </a:solidFill>
              </a:rPr>
              <a:t>webinar</a:t>
            </a:r>
            <a:r>
              <a:rPr lang="it-IT" sz="1400" b="0" i="0" u="none" strike="noStrike" baseline="0" dirty="0">
                <a:solidFill>
                  <a:srgbClr val="002060"/>
                </a:solidFill>
              </a:rPr>
              <a:t> sono rivolti non solo a Dirigenti, ma ad ogni figura aziendale. 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</a:rPr>
              <a:t>Per iscriversi è necessario </a:t>
            </a:r>
            <a:r>
              <a:rPr lang="it-IT" sz="1400" b="1" i="0" u="none" strike="noStrike" baseline="0" dirty="0">
                <a:solidFill>
                  <a:srgbClr val="002060"/>
                </a:solidFill>
              </a:rPr>
              <a:t>compilare la scheda </a:t>
            </a:r>
            <a:r>
              <a:rPr lang="it-IT" sz="1400" b="1" dirty="0">
                <a:solidFill>
                  <a:srgbClr val="002060"/>
                </a:solidFill>
              </a:rPr>
              <a:t>di adesione e l’informativa privacy scaricabili </a:t>
            </a:r>
            <a:r>
              <a:rPr lang="it-IT" sz="1400" b="0" i="0" u="none" strike="noStrike" baseline="0" dirty="0">
                <a:solidFill>
                  <a:srgbClr val="002060"/>
                </a:solidFill>
              </a:rPr>
              <a:t>dal seguente </a:t>
            </a:r>
            <a:r>
              <a:rPr lang="it-IT" sz="1400" b="0" i="0" u="none" strike="noStrike" baseline="0" dirty="0" smtClean="0">
                <a:solidFill>
                  <a:srgbClr val="002060"/>
                </a:solidFill>
              </a:rPr>
              <a:t>link: </a:t>
            </a:r>
            <a:r>
              <a:rPr lang="it-IT" sz="1400" b="1" dirty="0" smtClean="0">
                <a:solidFill>
                  <a:srgbClr val="002060"/>
                </a:solidFill>
                <a:hlinkClick r:id="rId2" action="ppaction://hlinkfile"/>
              </a:rPr>
              <a:t>clicca qui</a:t>
            </a:r>
            <a:r>
              <a:rPr lang="it-IT" sz="1400" dirty="0" smtClean="0">
                <a:solidFill>
                  <a:srgbClr val="002060"/>
                </a:solidFill>
                <a:hlinkClick r:id="rId2" action="ppaction://hlinkfile"/>
              </a:rPr>
              <a:t>.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La scheda e l’informativa privacy complete di firma e timbro aziendale devono essere inviate via e-mail a: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dirty="0">
                <a:solidFill>
                  <a:srgbClr val="002060"/>
                </a:solidFill>
                <a:hlinkClick r:id="rId3"/>
              </a:rPr>
              <a:t>info@federmanageracademy.it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it-IT" sz="140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</a:rPr>
              <a:t>La scheda di </a:t>
            </a:r>
            <a:r>
              <a:rPr lang="it-IT" sz="1400" b="0" i="0" u="none" strike="noStrike" baseline="0" dirty="0">
                <a:solidFill>
                  <a:srgbClr val="002060"/>
                </a:solidFill>
                <a:highlight>
                  <a:srgbClr val="FFFFFF"/>
                </a:highlight>
              </a:rPr>
              <a:t>iscrizione insieme all’allegato relativo alla privacy devono pervenire almeno 5 gg prima dell’avvio dell’attività ed il pagamento non oltre 3 giorni prima della data prevista del corso.</a:t>
            </a:r>
            <a:endParaRPr lang="it-IT" sz="1400" b="0" i="0" u="none" strike="noStrike" baseline="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0" indent="0" algn="l">
              <a:buNone/>
            </a:pPr>
            <a:endParaRPr lang="it-IT" sz="1400" b="0" i="0" u="none" strike="noStrike" baseline="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it-IT" sz="1400" b="1" dirty="0">
                <a:solidFill>
                  <a:srgbClr val="002060"/>
                </a:solidFill>
              </a:rPr>
              <a:t>Quote di iscrizione</a:t>
            </a:r>
          </a:p>
          <a:p>
            <a:pPr marL="0" indent="0" algn="l">
              <a:buNone/>
            </a:pPr>
            <a:r>
              <a:rPr lang="it-IT" sz="1400" b="1" i="1" dirty="0">
                <a:solidFill>
                  <a:srgbClr val="002060"/>
                </a:solidFill>
              </a:rPr>
              <a:t>L’incontro introduttivo del 26 gennaio è gratuito.</a:t>
            </a:r>
          </a:p>
          <a:p>
            <a:pPr marL="0" indent="0" algn="l">
              <a:buNone/>
            </a:pPr>
            <a:r>
              <a:rPr lang="it-IT" sz="1400" dirty="0">
                <a:solidFill>
                  <a:srgbClr val="002060"/>
                </a:solidFill>
              </a:rPr>
              <a:t>Quote web workshop: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>
                <a:solidFill>
                  <a:srgbClr val="002060"/>
                </a:solidFill>
              </a:rPr>
              <a:t>Iscritti Federmanager: € 200 + IVA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>
                <a:solidFill>
                  <a:srgbClr val="002060"/>
                </a:solidFill>
              </a:rPr>
              <a:t>Non iscritti Federmanager € 250 + IVA</a:t>
            </a:r>
          </a:p>
          <a:p>
            <a:r>
              <a:rPr lang="it-IT" sz="1400" dirty="0">
                <a:solidFill>
                  <a:srgbClr val="002060"/>
                </a:solidFill>
              </a:rPr>
              <a:t>Quote corsi e-learning: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>
                <a:solidFill>
                  <a:srgbClr val="002060"/>
                </a:solidFill>
              </a:rPr>
              <a:t>Iscritti a Federmanager: € 200 + IVA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400" dirty="0">
                <a:solidFill>
                  <a:srgbClr val="002060"/>
                </a:solidFill>
              </a:rPr>
              <a:t>Non iscritti a Federmanager: € 250 + IVA</a:t>
            </a:r>
          </a:p>
          <a:p>
            <a:pPr marL="0" indent="0" algn="l">
              <a:buNone/>
            </a:pPr>
            <a:r>
              <a:rPr lang="it-IT" sz="1400" b="1" i="1" dirty="0">
                <a:solidFill>
                  <a:srgbClr val="002060"/>
                </a:solidFill>
              </a:rPr>
              <a:t>Sono previste agevolazioni e sconti per adesioni multiple</a:t>
            </a:r>
            <a:r>
              <a:rPr lang="it-IT" sz="1400" dirty="0">
                <a:solidFill>
                  <a:srgbClr val="002060"/>
                </a:solidFill>
              </a:rPr>
              <a:t>.</a:t>
            </a:r>
          </a:p>
          <a:p>
            <a:pPr marL="0" indent="0" algn="l">
              <a:buNone/>
            </a:pPr>
            <a:endParaRPr lang="it-IT" sz="140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it-IT" sz="1400" dirty="0">
                <a:solidFill>
                  <a:srgbClr val="002060"/>
                </a:solidFill>
              </a:rPr>
              <a:t>Coloro che hanno partecipato ai progetti “Odissea” e “La scacchiera del valore” nel 2020, richiedendo l’attestato a </a:t>
            </a:r>
            <a:r>
              <a:rPr lang="it-IT" sz="1400" dirty="0">
                <a:solidFill>
                  <a:srgbClr val="002060"/>
                </a:solidFill>
                <a:hlinkClick r:id="rId3"/>
              </a:rPr>
              <a:t>info@federmanageracademy.it</a:t>
            </a:r>
            <a:r>
              <a:rPr lang="it-IT" sz="1400" dirty="0">
                <a:solidFill>
                  <a:srgbClr val="002060"/>
                </a:solidFill>
              </a:rPr>
              <a:t>, potranno partecipare gratuitamente a uno dei web workshop a scelta tra quelli proposti.  </a:t>
            </a:r>
            <a:endParaRPr lang="it-IT" sz="1400" b="0" i="0" u="none" strike="noStrike" baseline="0" dirty="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437030" y="1143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 e modalità di iscrizione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82168" y="1540716"/>
            <a:ext cx="87630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it-IT" sz="1400" b="1" i="0" u="none" strike="noStrike" baseline="0" dirty="0">
                <a:solidFill>
                  <a:srgbClr val="002060"/>
                </a:solidFill>
              </a:rPr>
              <a:t>Formazione finanziata per le aziende</a:t>
            </a:r>
          </a:p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</a:rPr>
              <a:t>Federmanager Academy è certificata UNI EN ISO 9001:2015 e quindi è abilitata ad attuare i piani finanziati dai Fondi Interprofessionali. Ogni azienda ha la possibilità di ottenere finanziamenti accedendo al Fondo a cui è iscritta; si consiglia di rivolgersi alla propria Direzione HR per verificare questa opportunità. Per coloro che intendano partecipare attraverso i canali finanziati, è possibile rivolgersi a </a:t>
            </a:r>
            <a:r>
              <a:rPr lang="it-IT" sz="1400" b="0" i="0" u="none" strike="noStrike" baseline="0" dirty="0">
                <a:solidFill>
                  <a:srgbClr val="002060"/>
                </a:solidFill>
                <a:hlinkClick r:id="rId2"/>
              </a:rPr>
              <a:t>info@federmanageracademy.it</a:t>
            </a:r>
            <a:r>
              <a:rPr lang="it-IT" sz="1400" b="0" i="0" u="none" strike="noStrike" baseline="0" dirty="0">
                <a:solidFill>
                  <a:srgbClr val="002060"/>
                </a:solidFill>
              </a:rPr>
              <a:t>. </a:t>
            </a:r>
          </a:p>
          <a:p>
            <a:pPr marL="0" indent="0" algn="l">
              <a:buNone/>
            </a:pPr>
            <a:endParaRPr lang="it-IT" sz="1400" b="1" i="0" u="none" strike="noStrike" baseline="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it-IT" sz="1400" b="1" i="0" u="none" strike="noStrike" baseline="0" dirty="0">
                <a:solidFill>
                  <a:srgbClr val="002060"/>
                </a:solidFill>
              </a:rPr>
              <a:t>Pagamento e coordinate bancarie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</a:rPr>
              <a:t>L’iscrizione s’intende perfezionata con il pagamento da effettuarsi a conferma del corso da parte del coordinamento didattico di Federmanager Academy, attraverso bonifico a favore di:</a:t>
            </a:r>
          </a:p>
          <a:p>
            <a:pPr marL="0" indent="0" algn="l">
              <a:buNone/>
            </a:pPr>
            <a:r>
              <a:rPr lang="en-US" sz="1400" b="0" i="1" u="none" strike="noStrike" baseline="0" dirty="0">
                <a:solidFill>
                  <a:srgbClr val="002060"/>
                </a:solidFill>
              </a:rPr>
              <a:t>Federmanager Academy </a:t>
            </a:r>
            <a:r>
              <a:rPr lang="en-US" sz="1400" b="0" i="1" u="none" strike="noStrike" baseline="0" dirty="0" err="1">
                <a:solidFill>
                  <a:srgbClr val="002060"/>
                </a:solidFill>
              </a:rPr>
              <a:t>S.r.l</a:t>
            </a:r>
            <a:r>
              <a:rPr lang="en-US" sz="1400" b="0" i="1" u="none" strike="noStrike" baseline="0" dirty="0">
                <a:solidFill>
                  <a:srgbClr val="002060"/>
                </a:solidFill>
              </a:rPr>
              <a:t>.</a:t>
            </a:r>
          </a:p>
          <a:p>
            <a:pPr marL="0" indent="0" algn="l">
              <a:buNone/>
            </a:pPr>
            <a:r>
              <a:rPr lang="it-IT" sz="1400" b="0" i="1" u="none" strike="noStrike" baseline="0" dirty="0">
                <a:solidFill>
                  <a:srgbClr val="002060"/>
                </a:solidFill>
              </a:rPr>
              <a:t>Istituto bancario: BANCA PROSSIMA - GRUPPO INTESA SAN PAOLO</a:t>
            </a:r>
          </a:p>
          <a:p>
            <a:pPr marL="0" indent="0" algn="l">
              <a:buNone/>
            </a:pPr>
            <a:r>
              <a:rPr lang="it-IT" sz="1400" b="0" i="1" u="none" strike="noStrike" baseline="0" dirty="0">
                <a:solidFill>
                  <a:srgbClr val="002060"/>
                </a:solidFill>
              </a:rPr>
              <a:t>Piazza Paolo Ferrari, 10 - 20121 Milano</a:t>
            </a:r>
          </a:p>
          <a:p>
            <a:pPr marL="0" indent="0" algn="l">
              <a:buNone/>
            </a:pPr>
            <a:r>
              <a:rPr lang="it-IT" sz="1400" b="0" i="1" u="none" strike="noStrike" baseline="0" dirty="0">
                <a:solidFill>
                  <a:srgbClr val="002060"/>
                </a:solidFill>
              </a:rPr>
              <a:t>IBAN: IT05R0306909606100000145132</a:t>
            </a:r>
          </a:p>
          <a:p>
            <a:pPr marL="0" indent="0" algn="l">
              <a:buNone/>
            </a:pPr>
            <a:endParaRPr lang="it-IT" sz="140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</a:rPr>
              <a:t>Copia del versamento deve essere sempre inviata via e-mail a: </a:t>
            </a:r>
            <a:r>
              <a:rPr lang="it-IT" sz="1400" b="0" i="0" u="none" strike="noStrike" baseline="0" dirty="0">
                <a:solidFill>
                  <a:srgbClr val="002060"/>
                </a:solidFill>
                <a:hlinkClick r:id="rId2"/>
              </a:rPr>
              <a:t>info@federmanageracademy.it</a:t>
            </a:r>
            <a:r>
              <a:rPr lang="it-IT" sz="1400" b="0" i="0" u="none" strike="noStrike" baseline="0" dirty="0">
                <a:solidFill>
                  <a:srgbClr val="002060"/>
                </a:solidFill>
              </a:rPr>
              <a:t> 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</a:rPr>
              <a:t>Al ricevimento della quota di iscrizione seguirà fattura elettronica. In caso di mancato pagamento, non sarà ammessa la partecipazione dell’iscritto.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</a:rPr>
              <a:t>Eventuali rinvii nelle date dei corsi saranno comunicati sul sito o, a seguito di contatto, dai riferimenti di FMA già indicati.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b="0" i="0" u="none" strike="noStrike" baseline="0" dirty="0">
                <a:solidFill>
                  <a:srgbClr val="002060"/>
                </a:solidFill>
              </a:rPr>
              <a:t>I corsi si svolgeranno su piattaforma </a:t>
            </a:r>
            <a:r>
              <a:rPr lang="it-IT" sz="1400" b="1" i="0" u="none" strike="noStrike" baseline="0" dirty="0">
                <a:solidFill>
                  <a:srgbClr val="002060"/>
                </a:solidFill>
              </a:rPr>
              <a:t>Zoom Meeting</a:t>
            </a:r>
            <a:r>
              <a:rPr lang="it-IT" sz="1400" b="0" i="0" u="none" strike="noStrike" baseline="0" dirty="0">
                <a:solidFill>
                  <a:srgbClr val="002060"/>
                </a:solidFill>
              </a:rPr>
              <a:t>.</a:t>
            </a:r>
            <a:br>
              <a:rPr lang="it-IT" sz="1400" b="0" i="0" u="none" strike="noStrike" baseline="0" dirty="0">
                <a:solidFill>
                  <a:srgbClr val="002060"/>
                </a:solidFill>
              </a:rPr>
            </a:br>
            <a:endParaRPr lang="it-IT" sz="1400" b="0" i="0" u="none" strike="noStrike" baseline="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it-IT" sz="1400" b="0" i="1" u="none" strike="noStrike" baseline="0" dirty="0">
                <a:solidFill>
                  <a:srgbClr val="002060"/>
                </a:solidFill>
              </a:rPr>
              <a:t>Per ulteriori informazioni su contenuti, aspetti organizzativi, costi, abbonamenti a più corsi, agevolazioni economiche e possibilità di finanziamento contattare</a:t>
            </a:r>
            <a:r>
              <a:rPr lang="it-IT" sz="1400" b="0" i="0" u="none" strike="noStrike" baseline="0" dirty="0">
                <a:solidFill>
                  <a:srgbClr val="002060"/>
                </a:solidFill>
              </a:rPr>
              <a:t>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b="0" i="0" u="none" strike="noStrike" baseline="0" dirty="0">
                <a:solidFill>
                  <a:srgbClr val="002060"/>
                </a:solidFill>
                <a:hlinkClick r:id="rId3"/>
              </a:rPr>
              <a:t>info@federmanageracademy.it</a:t>
            </a:r>
            <a:endParaRPr lang="it-IT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763000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 e modalità di iscrizione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1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Descargar la imagen en teléfono: Paisaje, Los campos, Trigo, gratis. 10336.">
            <a:extLst>
              <a:ext uri="{FF2B5EF4-FFF2-40B4-BE49-F238E27FC236}">
                <a16:creationId xmlns:a16="http://schemas.microsoft.com/office/drawing/2014/main" xmlns="" id="{898DCF82-C222-4189-BA88-68F1D519F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6"/>
          <a:stretch/>
        </p:blipFill>
        <p:spPr bwMode="auto">
          <a:xfrm>
            <a:off x="-12981" y="1333501"/>
            <a:ext cx="9601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0B90067-5920-4264-9062-1FFE65F170EA}"/>
              </a:ext>
            </a:extLst>
          </p:cNvPr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7" y="0"/>
            <a:ext cx="9626373" cy="32802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8785390F-F3B3-41C2-B36B-AA0A16EEAF93}"/>
              </a:ext>
            </a:extLst>
          </p:cNvPr>
          <p:cNvSpPr txBox="1"/>
          <p:nvPr/>
        </p:nvSpPr>
        <p:spPr>
          <a:xfrm>
            <a:off x="2590800" y="1866900"/>
            <a:ext cx="4123191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Federmanager Academy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Via Ravenna 14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00161 Roma</a:t>
            </a:r>
            <a:r>
              <a:rPr lang="it-IT" sz="2400" b="1" dirty="0">
                <a:solidFill>
                  <a:schemeClr val="bg1"/>
                </a:solidFill>
              </a:rPr>
              <a:t/>
            </a:r>
            <a:br>
              <a:rPr lang="it-IT" sz="2400" b="1" dirty="0">
                <a:solidFill>
                  <a:schemeClr val="bg1"/>
                </a:solidFill>
              </a:rPr>
            </a:br>
            <a:endParaRPr lang="it-IT" sz="1050" b="1" dirty="0">
              <a:solidFill>
                <a:schemeClr val="bg1"/>
              </a:solidFill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www.federmanageracademy.it</a:t>
            </a:r>
            <a:endParaRPr lang="it-IT" sz="2400" dirty="0">
              <a:solidFill>
                <a:schemeClr val="bg1"/>
              </a:solidFill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info@federmanageracademy.it</a:t>
            </a:r>
            <a:endParaRPr lang="it-IT" sz="24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B48478FD-3E95-447A-B309-B0E4C74D55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8416"/>
            <a:ext cx="344244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685800" y="1485900"/>
            <a:ext cx="8763000" cy="496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gennaio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16,30 - 18,00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il 2021 sarà una vera battaglia, e come affrontarla: un webinar per spiegare il percorso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Federico Mioni e Gianluca Schiavi con l’intervento di Anna Lisa Segalini (HR Director di </a:t>
            </a:r>
            <a:r>
              <a:rPr lang="it-IT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Gnosis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gruppo multinazionale Lesaffre, sede di Lecco) e Carlo </a:t>
            </a:r>
            <a:r>
              <a:rPr lang="it-IT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Pontorieri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(Engagement Manager di Ericsson Italia, sede di Roma)</a:t>
            </a:r>
            <a:endParaRPr lang="it-IT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febbraio – 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16,30 - 18,30</a:t>
            </a:r>
            <a:r>
              <a:rPr lang="it-IT" sz="1600" b="1" i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1600" b="1" i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modo diverso di preparare la “battaglia”: strumenti digitali e metodo Agile per dialogare col cliente partendo dai suoi </a:t>
            </a:r>
            <a:r>
              <a:rPr lang="it-IT" sz="16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Giandomenico Rivetti e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Laurent Gervais, Associate Partners di </a:t>
            </a:r>
            <a:r>
              <a:rPr lang="it-IT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Axcel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(France)</a:t>
            </a:r>
            <a:endParaRPr lang="it-IT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febbraio – 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16,30 - 18,30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Valutare le “forze” che servono alla battaglia 2021: come organizzare un assessment delle competenze individuali e di gruppo e individuare le skill decisive per il nuovo scenario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Maurizio 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Bottari, CEO di Ambire</a:t>
            </a:r>
            <a:endParaRPr lang="it-IT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febbraio – 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16,30 - 18,30</a:t>
            </a:r>
            <a:r>
              <a:rPr lang="it-IT" sz="1600" b="1" i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sz="1600" b="1" i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Costruire la “tana del diavolo” per sostenere i collaboratori e dare motivazione: strumenti di coaching e team coaching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Elena Giannino, coach certificata ICF (</a:t>
            </a:r>
            <a:r>
              <a:rPr lang="it-IT" sz="16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Coach Federation) e formatrice senior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685800" y="266700"/>
            <a:ext cx="8525256" cy="796549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4400" b="1" dirty="0">
                <a:solidFill>
                  <a:prstClr val="white"/>
                </a:solidFill>
                <a:latin typeface="Calibri Light" panose="020F0302020204030204"/>
              </a:rPr>
              <a:t>Agenda</a:t>
            </a:r>
            <a:endParaRPr lang="it-IT" dirty="0">
              <a:solidFill>
                <a:srgbClr val="FBA8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9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66928" y="1409700"/>
            <a:ext cx="8763000" cy="4750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febbraio – 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16,30 - 18,30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non si “vede” la battaglia: come gestire un team a distanza, fra empatia e monitoraggio delle performance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Pierluigi Vessio,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di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Teikos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coach certificato presso la Society of NLP (USA)</a:t>
            </a:r>
            <a:r>
              <a:rPr lang="it-IT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marzo – 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16,30 - 18,30</a:t>
            </a:r>
            <a:r>
              <a:rPr lang="it-IT" sz="1600" b="1" i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1600" b="1" i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6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Wade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Scenario Planning: un </a:t>
            </a:r>
            <a:r>
              <a:rPr lang="it-IT" sz="16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foresight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 4 scenari per costruire la ripresa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Woody </a:t>
            </a:r>
            <a:r>
              <a:rPr lang="it-IT" sz="16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Wade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Stefano Ravera, rispettivamente </a:t>
            </a:r>
            <a:r>
              <a:rPr lang="it-IT" sz="16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Managing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Director e Partner italiano di </a:t>
            </a:r>
            <a:r>
              <a:rPr lang="it-IT" sz="16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Wade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Company SA (USA)</a:t>
            </a:r>
            <a:endParaRPr lang="it-IT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Nuovi corsi in eLearning</a:t>
            </a:r>
            <a:endParaRPr lang="it-IT" sz="1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ripresa passa per la Sostenibilità e l’attenzione ad un mondo cambiato: una diversa visione di Marketing e Business Plan con 2 nuovi corsi eLearning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Sostenibilità nella prospettiva del Business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Alberto Pastore, Professore ordinario di Economia e gestione delle imprese presso la Facoltà di Economia, Università La Sapienza di Roma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Sostenibilità e il nostro futuro: una prospettiva di Marketing</a:t>
            </a:r>
            <a:r>
              <a:rPr lang="it-IT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Alberto Mattiacci, Professore ordinario di Marketing presso la Facoltà di Economia, Università La Sapienza di Roma</a:t>
            </a:r>
            <a:endParaRPr lang="it-IT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685800" y="266700"/>
            <a:ext cx="8525256" cy="796549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4400" b="1" dirty="0">
                <a:solidFill>
                  <a:prstClr val="white"/>
                </a:solidFill>
                <a:latin typeface="Calibri Light" panose="020F0302020204030204"/>
              </a:rPr>
              <a:t>Agenda</a:t>
            </a:r>
            <a:endParaRPr lang="it-IT" dirty="0">
              <a:solidFill>
                <a:srgbClr val="FBA8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7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57784" y="3009900"/>
            <a:ext cx="8763000" cy="3536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Introduzione: 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Federico Mioni, 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Direttore di Federmanager Academy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Testimonianze: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Lisa Segalini,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 Director di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Gnosis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sede di Lecco (gruppo multinazionale francese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Lesaffre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 </a:t>
            </a:r>
            <a:r>
              <a:rPr lang="it-IT" sz="1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Pontorieri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Manager di Ericsson Italia, sede di Roma.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Conclusioni</a:t>
            </a:r>
            <a:r>
              <a:rPr lang="it-IT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Gianluca Schiavi,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Presidente di Federmanager Academy.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948949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il 2021 sarà una vera battaglia, e come affrontarla: un webinar per spiegare il percorso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FEE6EDE-4A29-4EF0-BD27-7728BF070920}"/>
              </a:ext>
            </a:extLst>
          </p:cNvPr>
          <p:cNvSpPr txBox="1"/>
          <p:nvPr/>
        </p:nvSpPr>
        <p:spPr>
          <a:xfrm>
            <a:off x="563880" y="1714500"/>
            <a:ext cx="480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gennaio </a:t>
            </a:r>
            <a:r>
              <a:rPr lang="it-IT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16,30 - 8,00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897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463296" y="2484941"/>
            <a:ext cx="8763000" cy="412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Giandomenico Rivetti,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Partner Italia di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Axcel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multinazionale francese della consulenza;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Laurent Gervais,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Partner di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Axcel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specialista con esperienza operativa nella Trasformazione Digitale.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Proporre in modo concreto un metodo che sfrutti sia le potenzialità del digitale sia una visione Agile che, partendo da concetti come l’esperienza e la storia digitale del cliente, si sviluppa attraverso metodologie e strumenti interattivi e collaborativi.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Accedere a una visione che può cambiare realmente il modo di approcciare il cliente partendo dai suoi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strumenti per manager di funzioni generaliste ma soprattutto legate al Marketing e alle Vendite.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Focalizzarsi sull’allineamento fra il Valore Proposto e il Valore Percepito, e sui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Touchpoints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il cliente nei casi in cui l’Agile è la metodologia più rapida ed efficace sia per il B2C che per il B2B.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948949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modo diverso di preparare la “battaglia”: strumenti digitali e metodo Agile per dialogare col cliente partendo dai suoi </a:t>
            </a:r>
            <a:r>
              <a:rPr lang="it-IT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FEE6EDE-4A29-4EF0-BD27-7728BF070920}"/>
              </a:ext>
            </a:extLst>
          </p:cNvPr>
          <p:cNvSpPr txBox="1"/>
          <p:nvPr/>
        </p:nvSpPr>
        <p:spPr>
          <a:xfrm>
            <a:off x="563880" y="1714500"/>
            <a:ext cx="480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febbraio – 16,30 – 18,30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810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419100" y="1001384"/>
            <a:ext cx="8763000" cy="56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principali</a:t>
            </a:r>
          </a:p>
          <a:p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Ripartire dalle basi							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Modelli di Business tradizionali e quelli più innovativi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PERCHÉ, in COSA e COME il digitale è l’opportunità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Concentrarsi sul COME</a:t>
            </a:r>
          </a:p>
          <a:p>
            <a:pPr marL="622300" indent="-354013"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parte sempre dal cliente (ma con il suo coinvolgimento)</a:t>
            </a:r>
          </a:p>
          <a:p>
            <a:pPr marL="622300" indent="-354013"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 Proposto e Valore Percepito (il caso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Victorinx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Swatch)</a:t>
            </a:r>
          </a:p>
          <a:p>
            <a:pPr marL="622300" indent="-354013"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Touchpoints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capirli è l’elemento chiave del successo</a:t>
            </a:r>
          </a:p>
          <a:p>
            <a:pPr marL="622300" indent="-354013"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Agile come metodologia per sviluppare la nuova offerta CON IL CLIENTE</a:t>
            </a:r>
          </a:p>
          <a:p>
            <a:pPr marL="268287"/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L’impatto del Digitale sulle competenze e le organizzazioni, sia con i clienti che internamente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Competenze HARD e Competenze SOFT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Organizzazioni Interattive (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Interactional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metodologia Agile e le sue applicazioni				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Dall’applicazione nell’ambiente Sistemi Informativi ad altre aree applicative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Gli standard correnti e lo stato dell’arte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Gli strumenti per supportare i progetti Agile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948949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modo diverso di preparare la “battaglia”: strumenti digitali e metodo Agile per dialogare col cliente partendo dai suoi </a:t>
            </a:r>
            <a:r>
              <a:rPr lang="it-IT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0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63880" y="2324100"/>
            <a:ext cx="8763000" cy="406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Maurizio Bottari, 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 di Ambire SB, Società Benefit di Consulenza Direzionale operante nell’Executive &amp; Management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nei servizi HR di potenziamento e sviluppo manageriale di importanti realtà italiane ed estere.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Qualcosa è cambiato: aiutare imprese e manager a comprendere il nuovo contesto e le nuove sfide.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Conoscersi, valutarsi, valorizzarsi, superarsi: far capire perché ogni sfida parte da se stessi e da chi lavora vicino a noi, e perché si vince lavorando non solo su di noi.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 Leadership: superare l’emergenza agendo una nuova leadership.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Valutare le “forze” che servono alla battaglia 2021: come organizzare un assessment delle competenze individuali e di gruppo e individuare le skill decisive per il nuovo scenario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FEE6EDE-4A29-4EF0-BD27-7728BF070920}"/>
              </a:ext>
            </a:extLst>
          </p:cNvPr>
          <p:cNvSpPr txBox="1"/>
          <p:nvPr/>
        </p:nvSpPr>
        <p:spPr>
          <a:xfrm>
            <a:off x="563880" y="1714500"/>
            <a:ext cx="480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febbraio</a:t>
            </a:r>
            <a:r>
              <a:rPr lang="it-IT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16,30 – 18,30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794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0D6B8F-9B70-422C-B3CC-EDFA4620B342}"/>
              </a:ext>
            </a:extLst>
          </p:cNvPr>
          <p:cNvSpPr txBox="1"/>
          <p:nvPr/>
        </p:nvSpPr>
        <p:spPr>
          <a:xfrm>
            <a:off x="556768" y="1790700"/>
            <a:ext cx="8763000" cy="4736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principali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nuovo mercato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Cynefin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Framework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Ruoli e competenze: liquidità solida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Dov’è il mio formaggio? Il caso Alfa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worried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! Il caso Beta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Quali competenze per un mercato in cambiamento?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 bilancio delle competenze: consapevolezza, misurazione, miglioramento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Up-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skilling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 re-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skilling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abbattere il gap di competenze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 sviluppo e il potenziamento delle soft skill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 Cavallo scosso e la Jazz Band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₋"/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27039-6BA5-4D46-B186-1E5C09C9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12194E-360E-40F6-AFDB-E13BB297ACD8}"/>
              </a:ext>
            </a:extLst>
          </p:cNvPr>
          <p:cNvSpPr/>
          <p:nvPr/>
        </p:nvSpPr>
        <p:spPr>
          <a:xfrm>
            <a:off x="582168" y="342900"/>
            <a:ext cx="8525256" cy="1066800"/>
          </a:xfrm>
          <a:prstGeom prst="rect">
            <a:avLst/>
          </a:prstGeom>
          <a:solidFill>
            <a:srgbClr val="FAA724"/>
          </a:soli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Valutare le “forze” che servono alla battaglia 2021: come organizzare un assessment delle competenze individuali e di gruppo e individuare le skill decisive per il nuovo scenario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8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2418</Words>
  <Application>Microsoft Office PowerPoint</Application>
  <PresentationFormat>Personalizzato</PresentationFormat>
  <Paragraphs>249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Marialuisa Lusetti</dc:creator>
  <cp:lastModifiedBy>Francesca Tulli</cp:lastModifiedBy>
  <cp:revision>74</cp:revision>
  <dcterms:created xsi:type="dcterms:W3CDTF">2021-01-11T14:58:22Z</dcterms:created>
  <dcterms:modified xsi:type="dcterms:W3CDTF">2021-01-14T09:07:14Z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2021-01-11T00:00:00Z</vt:filetime>
  </property>
  <property fmtid="{D5CDD505-2E9C-101B-9397-08002B2CF9AE}" pid="3" name="Creator">
    <vt:lpwstr>Microsoft® Word per Microsoft 365</vt:lpwstr>
  </property>
  <property fmtid="{D5CDD505-2E9C-101B-9397-08002B2CF9AE}" pid="4" name="LastSaved">
    <vt:filetime>2021-01-11T00:00:00Z</vt:filetime>
  </property>
</Properties>
</file>